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5" r:id="rId8"/>
    <p:sldId id="266" r:id="rId9"/>
    <p:sldId id="267" r:id="rId10"/>
    <p:sldId id="268" r:id="rId11"/>
    <p:sldId id="261" r:id="rId12"/>
    <p:sldId id="262" r:id="rId13"/>
    <p:sldId id="263" r:id="rId14"/>
    <p:sldId id="264" r:id="rId15"/>
    <p:sldId id="269" r:id="rId16"/>
    <p:sldId id="270" r:id="rId17"/>
    <p:sldId id="271" r:id="rId18"/>
    <p:sldId id="272" r:id="rId19"/>
    <p:sldId id="275" r:id="rId20"/>
    <p:sldId id="273" r:id="rId21"/>
    <p:sldId id="276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2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68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56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587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26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602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594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11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19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3092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483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10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842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41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507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688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9594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53124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813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106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5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39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916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1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981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436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055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99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343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3F1A0-8400-45C5-8F8F-734A3CB34EE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9336E8-83F7-4183-8B4C-0EBFE5A93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50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kadastrua.ru/gis-tekhnologii/210-overlej.html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apinfo.ru/articles/MapInfo-Pro-Register-Vector-Tool" TargetMode="External"/><Relationship Id="rId2" Type="http://schemas.openxmlformats.org/officeDocument/2006/relationships/hyperlink" Target="http://mapinfo.ru/articles/MapInfo-Pro-and-Excel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mapinfo.ru/articles/Bing-Basemaps-in-MapInfo-Pro-17" TargetMode="External"/><Relationship Id="rId4" Type="http://schemas.openxmlformats.org/officeDocument/2006/relationships/hyperlink" Target="http://mapinfo.ru/articles/Working-With-Multispectral-Image-Fil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k-KZ" sz="6600" dirty="0" smtClean="0"/>
              <a:t>ГИС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322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07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WinGIS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107" y="891347"/>
            <a:ext cx="6941024" cy="596665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профессиональная </a:t>
            </a:r>
            <a:r>
              <a:rPr lang="ru-RU" dirty="0"/>
              <a:t>ГИС, которая удовлетворяет </a:t>
            </a:r>
            <a:r>
              <a:rPr lang="ru-RU" dirty="0" smtClean="0"/>
              <a:t>требования </a:t>
            </a:r>
            <a:r>
              <a:rPr lang="ru-RU" dirty="0"/>
              <a:t>пользователя. Позволяет проводить полный комплекс работ по созданию и </a:t>
            </a:r>
            <a:r>
              <a:rPr lang="ru-RU" b="1" dirty="0">
                <a:solidFill>
                  <a:schemeClr val="tx1"/>
                </a:solidFill>
              </a:rPr>
              <a:t>анализу электронных карт</a:t>
            </a:r>
            <a:r>
              <a:rPr lang="ru-RU" dirty="0"/>
              <a:t>, включая </a:t>
            </a:r>
            <a:r>
              <a:rPr lang="ru-RU" dirty="0" err="1"/>
              <a:t>цифрование</a:t>
            </a:r>
            <a:r>
              <a:rPr lang="ru-RU" dirty="0"/>
              <a:t> на дигитайзерах и по снимкам. Функции генерации объектов </a:t>
            </a:r>
            <a:r>
              <a:rPr lang="ru-RU" b="1" dirty="0">
                <a:solidFill>
                  <a:schemeClr val="tx1"/>
                </a:solidFill>
              </a:rPr>
              <a:t>напоминают подобные в </a:t>
            </a:r>
            <a:r>
              <a:rPr lang="ru-RU" b="1" dirty="0" err="1">
                <a:solidFill>
                  <a:schemeClr val="tx1"/>
                </a:solidFill>
              </a:rPr>
              <a:t>AutoCAD</a:t>
            </a:r>
            <a:r>
              <a:rPr lang="ru-RU" dirty="0"/>
              <a:t>; </a:t>
            </a:r>
            <a:r>
              <a:rPr lang="ru-RU" dirty="0" err="1"/>
              <a:t>WinMAP</a:t>
            </a:r>
            <a:r>
              <a:rPr lang="ru-RU" dirty="0"/>
              <a:t> - ГИС конечного пользователя, не позволяет подключать дигитайзеры, исключены некоторые функции, отсутствует возможность импорта/экспорта данных. Предназначена для полноценной работы с подготовленными в </a:t>
            </a:r>
            <a:r>
              <a:rPr lang="ru-RU" dirty="0" err="1"/>
              <a:t>WinGIS</a:t>
            </a:r>
            <a:r>
              <a:rPr lang="ru-RU" dirty="0"/>
              <a:t> проектами. </a:t>
            </a:r>
            <a:r>
              <a:rPr lang="ru-RU" dirty="0" err="1"/>
              <a:t>WinMAP</a:t>
            </a:r>
            <a:r>
              <a:rPr lang="ru-RU" dirty="0"/>
              <a:t>/LT - </a:t>
            </a:r>
            <a:r>
              <a:rPr lang="ru-RU" dirty="0" err="1"/>
              <a:t>вьюер</a:t>
            </a:r>
            <a:r>
              <a:rPr lang="ru-RU" dirty="0"/>
              <a:t> конечных проектов пользователя. Имеет почти полный набор функций </a:t>
            </a:r>
            <a:r>
              <a:rPr lang="ru-RU" dirty="0" err="1"/>
              <a:t>WinMAP</a:t>
            </a:r>
            <a:r>
              <a:rPr lang="ru-RU" dirty="0"/>
              <a:t>, но интерфейс выведен на "плавающую" панель кнопок, что весьма удобно для непрофессионалов. Набор кнопок определяется пользователем при работе с </a:t>
            </a:r>
            <a:r>
              <a:rPr lang="ru-RU" dirty="0" err="1"/>
              <a:t>WinMAP</a:t>
            </a:r>
            <a:r>
              <a:rPr lang="ru-RU" dirty="0"/>
              <a:t>/LT SDK. Предназначен для просмотра/демонстрации или для построения реальных ГИС, распространяемых на компакт-дисках для массового использования. Эта технология уникальна по совокупности признаков и по коэффициенту полезного действия. Компоненты системы имеют следующие общие черты: построены на одном программном ядре; в идеальном случае проект может состоять из двух файлов: графической части и базы данных (например, </a:t>
            </a:r>
            <a:r>
              <a:rPr lang="ru-RU" dirty="0" err="1"/>
              <a:t>Access</a:t>
            </a:r>
            <a:r>
              <a:rPr lang="ru-RU" dirty="0"/>
              <a:t> держит таблицы в одном файле).</a:t>
            </a: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4131" y="1601195"/>
            <a:ext cx="49815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5987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9089" y="0"/>
            <a:ext cx="8596668" cy="1320800"/>
          </a:xfrm>
        </p:spPr>
        <p:txBody>
          <a:bodyPr/>
          <a:lstStyle/>
          <a:p>
            <a:pPr algn="ctr"/>
            <a:r>
              <a:rPr lang="en-US" dirty="0" smtClean="0"/>
              <a:t>Atlas GIS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510275"/>
            <a:ext cx="8221006" cy="19046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По своим возможностям и назначению </a:t>
            </a:r>
            <a:r>
              <a:rPr lang="ru-RU" dirty="0" err="1" smtClean="0">
                <a:solidFill>
                  <a:schemeClr val="tx1"/>
                </a:solidFill>
              </a:rPr>
              <a:t>Atlas</a:t>
            </a:r>
            <a:r>
              <a:rPr lang="ru-RU" dirty="0" smtClean="0">
                <a:solidFill>
                  <a:schemeClr val="tx1"/>
                </a:solidFill>
              </a:rPr>
              <a:t>*GIS представляет со­бой настольную географическую информационную систему векторного типа, разработанную для использования на базе персонального компь­ютера (разработчик - американская корпорация </a:t>
            </a:r>
            <a:r>
              <a:rPr lang="ru-RU" dirty="0" err="1" smtClean="0">
                <a:solidFill>
                  <a:schemeClr val="tx1"/>
                </a:solidFill>
              </a:rPr>
              <a:t>Strategic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Mapping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Inc</a:t>
            </a:r>
            <a:r>
              <a:rPr lang="ru-RU" dirty="0" smtClean="0">
                <a:solidFill>
                  <a:schemeClr val="tx1"/>
                </a:solidFill>
              </a:rPr>
              <a:t>.).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74104" y="2105343"/>
            <a:ext cx="7317896" cy="41582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</a:rPr>
              <a:t>Это один из немногих специально ориентированных на использова­ние ПК ГИС-пакетов, поддерживающих аналитические операции над векторными электронными картами. </a:t>
            </a:r>
            <a:r>
              <a:rPr lang="ru-RU" sz="1600" dirty="0" err="1">
                <a:solidFill>
                  <a:schemeClr val="tx1"/>
                </a:solidFill>
              </a:rPr>
              <a:t>Atlas</a:t>
            </a:r>
            <a:r>
              <a:rPr lang="ru-RU" sz="1600" dirty="0">
                <a:solidFill>
                  <a:schemeClr val="tx1"/>
                </a:solidFill>
              </a:rPr>
              <a:t>*GIS обеспечивает выполне­ние довольно широкого круга ГИС-операций, например таких, как оцифровка (</a:t>
            </a:r>
            <a:r>
              <a:rPr lang="ru-RU" sz="1600" dirty="0" err="1">
                <a:solidFill>
                  <a:schemeClr val="tx1"/>
                </a:solidFill>
              </a:rPr>
              <a:t>дигитизирование</a:t>
            </a:r>
            <a:r>
              <a:rPr lang="ru-RU" sz="1600" dirty="0">
                <a:solidFill>
                  <a:schemeClr val="tx1"/>
                </a:solidFill>
              </a:rPr>
              <a:t>) исходных бумажных и редактирование электронных карт; графические операции над объектами карты (слия­ние и рассечение) параллельно с операциями над их атрибутами (агре­гирование и разделение); комбинирование нескольких картографичес­ких слоев в один географический файл; добавление, редактирование, выборочный поиск и показ атрибутивной информации; организация пространственной и атрибутивной выборки; адресная привязка (</a:t>
            </a:r>
            <a:r>
              <a:rPr lang="ru-RU" sz="1600" dirty="0" err="1">
                <a:solidFill>
                  <a:schemeClr val="tx1"/>
                </a:solidFill>
              </a:rPr>
              <a:t>address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matching</a:t>
            </a:r>
            <a:r>
              <a:rPr lang="ru-RU" sz="1600" dirty="0">
                <a:solidFill>
                  <a:schemeClr val="tx1"/>
                </a:solidFill>
              </a:rPr>
              <a:t>) точечных объектов; тематическое картографирование. К ана­литическим функциям </a:t>
            </a:r>
            <a:r>
              <a:rPr lang="ru-RU" sz="1600" dirty="0" err="1">
                <a:solidFill>
                  <a:schemeClr val="tx1"/>
                </a:solidFill>
              </a:rPr>
              <a:t>Atlas</a:t>
            </a:r>
            <a:r>
              <a:rPr lang="ru-RU" sz="1600" dirty="0">
                <a:solidFill>
                  <a:schemeClr val="tx1"/>
                </a:solidFill>
              </a:rPr>
              <a:t>*GIS относятся буферный и </a:t>
            </a:r>
            <a:r>
              <a:rPr lang="ru-RU" sz="1600" dirty="0">
                <a:solidFill>
                  <a:schemeClr val="tx1"/>
                </a:solidFill>
                <a:hlinkClick r:id="rId2"/>
              </a:rPr>
              <a:t>оверлейный анализ</a:t>
            </a:r>
            <a:r>
              <a:rPr lang="ru-RU" sz="1600" dirty="0">
                <a:solidFill>
                  <a:schemeClr val="tx1"/>
                </a:solidFill>
              </a:rPr>
              <a:t> (в том числе аналитические операции типа "точки в полигоне").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0410" y="2705121"/>
            <a:ext cx="5114925" cy="269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970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kk-KZ" sz="4000" dirty="0" smtClean="0">
                <a:solidFill>
                  <a:schemeClr val="tx1"/>
                </a:solidFill>
              </a:rPr>
              <a:t>ПРОФЕССИОНАЛЬНЫЕ ГИС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8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Info </a:t>
            </a:r>
            <a:r>
              <a:rPr lang="en-US" b="1" dirty="0"/>
              <a:t>Spectrum 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70000"/>
            <a:ext cx="7268308" cy="3880773"/>
          </a:xfrm>
        </p:spPr>
        <p:txBody>
          <a:bodyPr>
            <a:normAutofit fontScale="92500" lnSpcReduction="20000"/>
          </a:bodyPr>
          <a:lstStyle/>
          <a:p>
            <a:pPr marL="0" indent="0" algn="ctr" fontAlgn="base">
              <a:buNone/>
            </a:pPr>
            <a:r>
              <a:rPr lang="kk-KZ" b="1" dirty="0"/>
              <a:t>П</a:t>
            </a:r>
            <a:r>
              <a:rPr lang="ru-RU" b="1" dirty="0" err="1" smtClean="0"/>
              <a:t>озволяет</a:t>
            </a:r>
            <a:r>
              <a:rPr lang="ru-RU" b="1" dirty="0"/>
              <a:t>:</a:t>
            </a:r>
          </a:p>
          <a:p>
            <a:pPr fontAlgn="base"/>
            <a:r>
              <a:rPr lang="ru-RU" dirty="0"/>
              <a:t>Создать и централизованно управлять инфраструктурой пространственных данных предприятия.</a:t>
            </a:r>
          </a:p>
          <a:p>
            <a:pPr fontAlgn="base"/>
            <a:r>
              <a:rPr lang="ru-RU" dirty="0"/>
              <a:t>C минимальными затратами интегрировать геоинформационные технологии в существующие системы предприятия (CRM, BI, ERP, OSS и др.) что позволит достичь совершенно нового уровня анализа и визуализации пространственной и бизнес-информации.</a:t>
            </a:r>
          </a:p>
          <a:p>
            <a:pPr fontAlgn="base"/>
            <a:r>
              <a:rPr lang="ru-RU" dirty="0"/>
              <a:t>Обеспечить доступ к пространственным данным широкому кругу пользователей посредством </a:t>
            </a:r>
            <a:r>
              <a:rPr lang="ru-RU" dirty="0" err="1"/>
              <a:t>геопортала</a:t>
            </a:r>
            <a:r>
              <a:rPr lang="ru-RU" dirty="0"/>
              <a:t>.</a:t>
            </a:r>
          </a:p>
          <a:p>
            <a:r>
              <a:rPr lang="ru-RU" dirty="0" smtClean="0"/>
              <a:t>Интегрировать </a:t>
            </a:r>
            <a:r>
              <a:rPr lang="ru-RU" dirty="0"/>
              <a:t>c бизнес-данными в сторонних системах.</a:t>
            </a:r>
          </a:p>
          <a:p>
            <a:r>
              <a:rPr lang="ru-RU" dirty="0"/>
              <a:t>Модуль решения транспортных задач с возможностью построения маршрутов, оптимальных по различных критериям, зон шаговой и транспортной доступности.</a:t>
            </a:r>
            <a:br>
              <a:rPr lang="ru-RU" dirty="0"/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7035" y="402743"/>
            <a:ext cx="4961180" cy="3257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554" y="3812069"/>
            <a:ext cx="4735696" cy="27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9648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4369" y="609600"/>
            <a:ext cx="3153508" cy="777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539" y="609600"/>
            <a:ext cx="8596668" cy="1320800"/>
          </a:xfrm>
        </p:spPr>
        <p:txBody>
          <a:bodyPr/>
          <a:lstStyle/>
          <a:p>
            <a:r>
              <a:rPr lang="kk-KZ" dirty="0" smtClean="0">
                <a:solidFill>
                  <a:schemeClr val="tx1"/>
                </a:solidFill>
              </a:rPr>
              <a:t>     </a:t>
            </a:r>
            <a:r>
              <a:rPr lang="en-US" dirty="0" smtClean="0">
                <a:solidFill>
                  <a:schemeClr val="tx1"/>
                </a:solidFill>
              </a:rPr>
              <a:t>MapInfo PRO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4677" y="146892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MapInfo</a:t>
            </a:r>
            <a:r>
              <a:rPr lang="ru-RU" dirty="0"/>
              <a:t> </a:t>
            </a:r>
            <a:r>
              <a:rPr lang="ru-RU" dirty="0" err="1"/>
              <a:t>Pro</a:t>
            </a:r>
            <a:r>
              <a:rPr lang="ru-RU" dirty="0"/>
              <a:t> – легко интегрируется в любую информационную систему, удобный интерфейс позволит быстро адаптироваться и начать полноценно использовать функционал даже новому пользователю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fontAlgn="base">
              <a:buNone/>
            </a:pPr>
            <a:r>
              <a:rPr lang="ru-RU" dirty="0" err="1"/>
              <a:t>MapInfo</a:t>
            </a:r>
            <a:r>
              <a:rPr lang="ru-RU" dirty="0"/>
              <a:t> </a:t>
            </a:r>
            <a:r>
              <a:rPr lang="ru-RU" dirty="0" err="1"/>
              <a:t>Pro</a:t>
            </a:r>
            <a:r>
              <a:rPr lang="ru-RU" dirty="0"/>
              <a:t> поддерживает все распространённые форматы </a:t>
            </a:r>
            <a:r>
              <a:rPr lang="ru-RU" dirty="0" smtClean="0"/>
              <a:t>данных, включая </a:t>
            </a:r>
            <a:r>
              <a:rPr lang="ru-RU" dirty="0"/>
              <a:t>офисные форматы, такие как </a:t>
            </a:r>
            <a:r>
              <a:rPr lang="ru-RU" dirty="0" err="1">
                <a:hlinkClick r:id="rId2"/>
              </a:rPr>
              <a:t>Microsoft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Excel</a:t>
            </a:r>
            <a:r>
              <a:rPr lang="ru-RU" dirty="0"/>
              <a:t>, </a:t>
            </a:r>
            <a:r>
              <a:rPr lang="ru-RU" dirty="0" err="1"/>
              <a:t>Access</a:t>
            </a:r>
            <a:r>
              <a:rPr lang="ru-RU" dirty="0"/>
              <a:t>, форматы реляционных и пространственных баз данных (</a:t>
            </a:r>
            <a:r>
              <a:rPr lang="ru-RU" dirty="0" err="1"/>
              <a:t>Oracle</a:t>
            </a:r>
            <a:r>
              <a:rPr lang="ru-RU" dirty="0"/>
              <a:t>, </a:t>
            </a:r>
            <a:r>
              <a:rPr lang="ru-RU" dirty="0" err="1"/>
              <a:t>Microsoft</a:t>
            </a:r>
            <a:r>
              <a:rPr lang="ru-RU" dirty="0"/>
              <a:t> SQL </a:t>
            </a:r>
            <a:r>
              <a:rPr lang="ru-RU" dirty="0" err="1"/>
              <a:t>Server</a:t>
            </a:r>
            <a:r>
              <a:rPr lang="ru-RU" dirty="0"/>
              <a:t>, </a:t>
            </a:r>
            <a:r>
              <a:rPr lang="ru-RU" dirty="0" err="1"/>
              <a:t>PostGIS</a:t>
            </a:r>
            <a:r>
              <a:rPr lang="ru-RU" dirty="0"/>
              <a:t>, </a:t>
            </a:r>
            <a:r>
              <a:rPr lang="ru-RU" dirty="0" err="1"/>
              <a:t>SQLite</a:t>
            </a:r>
            <a:r>
              <a:rPr lang="ru-RU" dirty="0"/>
              <a:t>), форматы </a:t>
            </a:r>
            <a:r>
              <a:rPr lang="ru-RU" dirty="0">
                <a:hlinkClick r:id="rId3"/>
              </a:rPr>
              <a:t>графических данных</a:t>
            </a:r>
            <a:r>
              <a:rPr lang="ru-RU" dirty="0"/>
              <a:t> ( </a:t>
            </a:r>
            <a:r>
              <a:rPr lang="ru-RU" dirty="0" err="1"/>
              <a:t>AutoCAD</a:t>
            </a:r>
            <a:r>
              <a:rPr lang="ru-RU" dirty="0"/>
              <a:t> DXF/DWG, SHP, DGN) и многие другие.</a:t>
            </a:r>
          </a:p>
          <a:p>
            <a:pPr marL="0" indent="0" fontAlgn="base">
              <a:buNone/>
            </a:pPr>
            <a:r>
              <a:rPr lang="ru-RU" dirty="0" smtClean="0"/>
              <a:t>Также можно </a:t>
            </a:r>
            <a:r>
              <a:rPr lang="ru-RU" dirty="0"/>
              <a:t>использовать в работе изображения практически любых форматов (аэрофотоснимки, </a:t>
            </a:r>
            <a:r>
              <a:rPr lang="ru-RU" dirty="0">
                <a:hlinkClick r:id="rId4"/>
              </a:rPr>
              <a:t>спутниковые многозональные снимки</a:t>
            </a:r>
            <a:r>
              <a:rPr lang="ru-RU" dirty="0"/>
              <a:t>, сканированные бумажные карты и др.). Кроме того, </a:t>
            </a:r>
            <a:r>
              <a:rPr lang="ru-RU" dirty="0" err="1"/>
              <a:t>MapInfo</a:t>
            </a:r>
            <a:r>
              <a:rPr lang="ru-RU" dirty="0"/>
              <a:t> </a:t>
            </a:r>
            <a:r>
              <a:rPr lang="ru-RU" dirty="0" err="1"/>
              <a:t>Pro</a:t>
            </a:r>
            <a:r>
              <a:rPr lang="ru-RU" dirty="0"/>
              <a:t> имеет доступ к </a:t>
            </a:r>
            <a:r>
              <a:rPr lang="ru-RU" dirty="0">
                <a:hlinkClick r:id="rId5"/>
              </a:rPr>
              <a:t>гибридным картам и снимкам </a:t>
            </a:r>
            <a:r>
              <a:rPr lang="ru-RU" dirty="0" err="1">
                <a:hlinkClick r:id="rId5"/>
              </a:rPr>
              <a:t>Microsoft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Bing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341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8523" y="609600"/>
            <a:ext cx="3223846" cy="7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834" y="2130729"/>
            <a:ext cx="5419725" cy="288607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/>
                </a:solidFill>
              </a:rPr>
              <a:t>     </a:t>
            </a:r>
            <a:r>
              <a:rPr lang="en-US" dirty="0" smtClean="0">
                <a:solidFill>
                  <a:schemeClr val="tx1"/>
                </a:solidFill>
              </a:rPr>
              <a:t>MapInfo PRO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3926" y="105286"/>
            <a:ext cx="4444898" cy="24857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0850" y="2726714"/>
            <a:ext cx="53911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67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5744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ArcGIS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365" y="742097"/>
            <a:ext cx="9885158" cy="3880773"/>
          </a:xfrm>
        </p:spPr>
        <p:txBody>
          <a:bodyPr/>
          <a:lstStyle/>
          <a:p>
            <a:r>
              <a:rPr lang="ru-RU" dirty="0" err="1"/>
              <a:t>ArcGIS</a:t>
            </a:r>
            <a:r>
              <a:rPr lang="ru-RU" dirty="0"/>
              <a:t> представляет собой полную систему, которая позволяет собирать, организовывать, управлять, анализировать, обмениваться и распределять географическую информацию. </a:t>
            </a:r>
            <a:r>
              <a:rPr lang="ru-RU" dirty="0" smtClean="0"/>
              <a:t>Платформа </a:t>
            </a:r>
            <a:r>
              <a:rPr lang="ru-RU" dirty="0" err="1"/>
              <a:t>ArcGIS</a:t>
            </a:r>
            <a:r>
              <a:rPr lang="ru-RU" dirty="0"/>
              <a:t> позволяет публиковать географическую информацию для доступа и использования любыми пользователями. Система доступна в любой точке, где возможно использование веб-браузеров, мобильных устройств в виде смартфонов, а также настольных компьютеров.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2671" y="2460014"/>
            <a:ext cx="5700713" cy="343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057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ArcGIS</a:t>
            </a:r>
            <a:r>
              <a:rPr lang="ru-RU" dirty="0"/>
              <a:t> позволяет выполнять следующее: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70000"/>
            <a:ext cx="8596668" cy="3880773"/>
          </a:xfrm>
        </p:spPr>
        <p:txBody>
          <a:bodyPr/>
          <a:lstStyle/>
          <a:p>
            <a:pPr fontAlgn="base"/>
            <a:r>
              <a:rPr lang="ru-RU" dirty="0" smtClean="0"/>
              <a:t>Создавать</a:t>
            </a:r>
            <a:r>
              <a:rPr lang="ru-RU" dirty="0"/>
              <a:t>, обмениваться и использовать интеллектуальные </a:t>
            </a:r>
            <a:r>
              <a:rPr lang="ru-RU" dirty="0" smtClean="0"/>
              <a:t>карты</a:t>
            </a:r>
            <a:endParaRPr lang="ru-RU" dirty="0"/>
          </a:p>
          <a:p>
            <a:pPr fontAlgn="base"/>
            <a:r>
              <a:rPr lang="ru-RU" dirty="0" smtClean="0"/>
              <a:t>Компиляция </a:t>
            </a:r>
            <a:r>
              <a:rPr lang="ru-RU" dirty="0"/>
              <a:t>географической информации</a:t>
            </a:r>
          </a:p>
          <a:p>
            <a:pPr fontAlgn="base"/>
            <a:r>
              <a:rPr lang="ru-RU" dirty="0"/>
              <a:t>Создавать и управлять базами географических данных</a:t>
            </a:r>
          </a:p>
          <a:p>
            <a:pPr fontAlgn="base"/>
            <a:r>
              <a:rPr lang="ru-RU" dirty="0"/>
              <a:t>Решение задач при помощи пространственного анализа</a:t>
            </a:r>
          </a:p>
          <a:p>
            <a:pPr fontAlgn="base"/>
            <a:r>
              <a:rPr lang="ru-RU" dirty="0"/>
              <a:t>Создание приложений на основании карт</a:t>
            </a:r>
          </a:p>
          <a:p>
            <a:pPr fontAlgn="base"/>
            <a:r>
              <a:rPr lang="ru-RU" dirty="0"/>
              <a:t>Связь и обмен информацией с использованием силы географии и визуализации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9512" y="2112352"/>
            <a:ext cx="47529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2330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7569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solidFill>
                  <a:schemeClr val="tx1"/>
                </a:solidFill>
              </a:rPr>
              <a:t>ArcGIS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for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Desktop</a:t>
            </a:r>
            <a:r>
              <a:rPr lang="ru-RU" sz="2800" dirty="0">
                <a:solidFill>
                  <a:schemeClr val="tx1"/>
                </a:solidFill>
              </a:rPr>
              <a:t>-Настольная геоинформационная система (ГИС) для картографирования и анализа объектов реального мира, происходящих и прогнозируемых событий и явлений.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4955" y="2565583"/>
            <a:ext cx="5765968" cy="32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0827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826" y="0"/>
            <a:ext cx="11268482" cy="178190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902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78750" y="765543"/>
            <a:ext cx="5817250" cy="5295288"/>
          </a:xfrm>
        </p:spPr>
        <p:txBody>
          <a:bodyPr>
            <a:normAutofit/>
          </a:bodyPr>
          <a:lstStyle/>
          <a:p>
            <a:r>
              <a:rPr lang="ru-RU" dirty="0"/>
              <a:t>Геоинформационные системы (ГИС) - это автоматизированные системы, функциями которых являются сбор, хранение, интеграция, анализ и графическая интерпретация пространственно-временных данных, а также связанной с ними атрибутивной информации о представленных в ГИС объектах.</a:t>
            </a:r>
          </a:p>
          <a:p>
            <a:r>
              <a:rPr lang="ru-RU" dirty="0"/>
              <a:t>ГИС появились в 1960 </a:t>
            </a:r>
            <a:r>
              <a:rPr lang="ru-RU" dirty="0" err="1"/>
              <a:t>гг</a:t>
            </a:r>
            <a:r>
              <a:rPr lang="ru-RU" dirty="0"/>
              <a:t> при появлении технологий обработки информации в СУБД и визуализации графических данных в САПР, автоматизированного производства карт, управления сетями.</a:t>
            </a:r>
          </a:p>
          <a:p>
            <a:r>
              <a:rPr lang="ru-RU" dirty="0"/>
              <a:t>Назначение ГИС определяется решаемыми в ней задачами (научными и прикладными), такими как инвентаризация ресурсов, управление и планирование, поддержка принятия решений.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9800" y="162066"/>
            <a:ext cx="5181600" cy="28324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1248" y="2994475"/>
            <a:ext cx="45720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780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180" y="14067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Дополнительные модули </a:t>
            </a:r>
            <a:r>
              <a:rPr lang="ru-RU" b="1" dirty="0" err="1"/>
              <a:t>ArcGIS</a:t>
            </a:r>
            <a:r>
              <a:rPr lang="ru-RU" b="1" dirty="0"/>
              <a:t> </a:t>
            </a:r>
            <a:r>
              <a:rPr lang="ru-RU" b="1" dirty="0" err="1"/>
              <a:t>for</a:t>
            </a:r>
            <a:r>
              <a:rPr lang="ru-RU" b="1" dirty="0"/>
              <a:t> </a:t>
            </a:r>
            <a:r>
              <a:rPr lang="ru-RU" b="1" dirty="0" err="1"/>
              <a:t>Desktop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77334" y="1750281"/>
            <a:ext cx="8596668" cy="388077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ArcGIS</a:t>
            </a:r>
            <a:r>
              <a:rPr lang="ru-RU" dirty="0"/>
              <a:t> 3D </a:t>
            </a:r>
            <a:r>
              <a:rPr lang="ru-RU" dirty="0" err="1" smtClean="0"/>
              <a:t>Analyst</a:t>
            </a:r>
            <a:r>
              <a:rPr lang="ru-RU" dirty="0"/>
              <a:t> </a:t>
            </a:r>
            <a:r>
              <a:rPr lang="ru-RU" dirty="0" smtClean="0"/>
              <a:t>- Модуль </a:t>
            </a:r>
            <a:r>
              <a:rPr lang="ru-RU" dirty="0"/>
              <a:t>содержит инструменты для трехмерного отображения данных, построения поверхностей, редактирования данных в 3D-режиме и множество аналитических функций. Возможно интерактивное перемещение по трёхмерным картам, редактирование трёхмерных объектов, определение видимости, создание реалистичных видов земной поверхности, а так же запись анимации трехмерного изображения и виртуального пролета над сценой</a:t>
            </a:r>
            <a:r>
              <a:rPr lang="ru-RU" dirty="0" smtClean="0"/>
              <a:t>.</a:t>
            </a:r>
            <a:endParaRPr lang="kk-KZ" dirty="0" smtClean="0"/>
          </a:p>
          <a:p>
            <a:r>
              <a:rPr lang="ru-RU" dirty="0" err="1"/>
              <a:t>ArcGIS</a:t>
            </a:r>
            <a:r>
              <a:rPr lang="ru-RU" dirty="0"/>
              <a:t> </a:t>
            </a:r>
            <a:r>
              <a:rPr lang="ru-RU" dirty="0" err="1"/>
              <a:t>Spatial</a:t>
            </a:r>
            <a:r>
              <a:rPr lang="ru-RU" dirty="0"/>
              <a:t> </a:t>
            </a:r>
            <a:r>
              <a:rPr lang="ru-RU" dirty="0" err="1" smtClean="0"/>
              <a:t>Analyst</a:t>
            </a:r>
            <a:r>
              <a:rPr lang="ru-RU" dirty="0" smtClean="0"/>
              <a:t>- Дополнительный </a:t>
            </a:r>
            <a:r>
              <a:rPr lang="ru-RU" dirty="0"/>
              <a:t>модуль для комплексного пространственного анализа растровых данных, позволяющий строить запросы, осуществлять гидрологические расчеты и моделирование; отображать на карте и анализировать растровые данные; осуществлять полноценный перевод данных из растра в вектор и наоборот; обрабатывать информацию из нескольких слоев данных; а также совмещать обработку растровых и векторных источников данных</a:t>
            </a:r>
            <a:r>
              <a:rPr lang="ru-RU" dirty="0" smtClean="0"/>
              <a:t>.</a:t>
            </a:r>
          </a:p>
          <a:p>
            <a:r>
              <a:rPr lang="ru-RU" dirty="0" err="1"/>
              <a:t>ArcGIS</a:t>
            </a:r>
            <a:r>
              <a:rPr lang="ru-RU" dirty="0"/>
              <a:t> </a:t>
            </a:r>
            <a:r>
              <a:rPr lang="ru-RU" dirty="0" err="1"/>
              <a:t>Geostatistical</a:t>
            </a:r>
            <a:r>
              <a:rPr lang="ru-RU" dirty="0"/>
              <a:t> </a:t>
            </a:r>
            <a:r>
              <a:rPr lang="ru-RU" dirty="0" err="1" smtClean="0"/>
              <a:t>Analyst</a:t>
            </a:r>
            <a:r>
              <a:rPr lang="ru-RU" dirty="0" smtClean="0"/>
              <a:t>- Дополнительный </a:t>
            </a:r>
            <a:r>
              <a:rPr lang="ru-RU" dirty="0"/>
              <a:t>модуль, содержащий набор статистических моделей и функций, предназначенных для исследования анализа данных и построения поверхностей. Используя </a:t>
            </a:r>
            <a:r>
              <a:rPr lang="ru-RU" dirty="0" err="1"/>
              <a:t>ArcGIS</a:t>
            </a:r>
            <a:r>
              <a:rPr lang="ru-RU" dirty="0"/>
              <a:t> </a:t>
            </a:r>
            <a:r>
              <a:rPr lang="ru-RU" dirty="0" err="1"/>
              <a:t>Geostatistical</a:t>
            </a:r>
            <a:r>
              <a:rPr lang="ru-RU" dirty="0"/>
              <a:t> </a:t>
            </a:r>
            <a:r>
              <a:rPr lang="ru-RU" dirty="0" err="1"/>
              <a:t>Analyst</a:t>
            </a:r>
            <a:r>
              <a:rPr lang="ru-RU" dirty="0"/>
              <a:t>, можно создать статистически обоснованную прогнозную поверхность, дополненную оценкой ее надежности, на основе ограниченной выборки измерений. </a:t>
            </a:r>
            <a:r>
              <a:rPr lang="ru-RU" dirty="0" err="1"/>
              <a:t>ArcGIS</a:t>
            </a:r>
            <a:r>
              <a:rPr lang="ru-RU" dirty="0"/>
              <a:t> </a:t>
            </a:r>
            <a:r>
              <a:rPr lang="ru-RU" dirty="0" err="1"/>
              <a:t>Geostatistical</a:t>
            </a:r>
            <a:r>
              <a:rPr lang="ru-RU" dirty="0"/>
              <a:t> </a:t>
            </a:r>
            <a:r>
              <a:rPr lang="ru-RU" dirty="0" err="1"/>
              <a:t>Analyst</a:t>
            </a:r>
            <a:r>
              <a:rPr lang="ru-RU" dirty="0"/>
              <a:t> позволяет воспользоваться этими инструментами и методиками, используя интерактивный графический интерфейс пользователя и </a:t>
            </a:r>
            <a:r>
              <a:rPr lang="ru-RU" dirty="0" err="1"/>
              <a:t>web</a:t>
            </a:r>
            <a:r>
              <a:rPr lang="ru-RU" dirty="0"/>
              <a:t>-сервисы.</a:t>
            </a:r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8052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715108"/>
            <a:ext cx="10483035" cy="5603629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ArcGIS</a:t>
            </a:r>
            <a:r>
              <a:rPr lang="ru-RU" dirty="0"/>
              <a:t> </a:t>
            </a:r>
            <a:r>
              <a:rPr lang="ru-RU" dirty="0" err="1"/>
              <a:t>Tracking</a:t>
            </a:r>
            <a:r>
              <a:rPr lang="ru-RU" dirty="0"/>
              <a:t> </a:t>
            </a:r>
            <a:r>
              <a:rPr lang="ru-RU" dirty="0" err="1" smtClean="0"/>
              <a:t>Analys</a:t>
            </a:r>
            <a:r>
              <a:rPr lang="ru-RU" dirty="0" smtClean="0"/>
              <a:t>-Дополнительный </a:t>
            </a:r>
            <a:r>
              <a:rPr lang="ru-RU" dirty="0"/>
              <a:t>модуль, представляющий собой мощный инструмент для визуализации и анализа рядов данных на основе сочетания параметров времени, местоположения и атрибутов. С помощью </a:t>
            </a:r>
            <a:r>
              <a:rPr lang="ru-RU" dirty="0" err="1"/>
              <a:t>Tracking</a:t>
            </a:r>
            <a:r>
              <a:rPr lang="ru-RU" dirty="0"/>
              <a:t> </a:t>
            </a:r>
            <a:r>
              <a:rPr lang="ru-RU" dirty="0" err="1"/>
              <a:t>Analyst</a:t>
            </a:r>
            <a:r>
              <a:rPr lang="ru-RU" dirty="0"/>
              <a:t> можно отображать и изучать динамику развития различных событий или явлений, создавать системы слежения за объектами в реальном режиме времени, планировать ход развития событий в привязке к пространству и времени, обеспечивать управление и координацию оперативных действий, осуществлять мониторинг явлений и </a:t>
            </a:r>
            <a:r>
              <a:rPr lang="ru-RU" dirty="0" smtClean="0"/>
              <a:t>событий.</a:t>
            </a:r>
          </a:p>
          <a:p>
            <a:r>
              <a:rPr lang="ru-RU" dirty="0" err="1"/>
              <a:t>ArcGIS</a:t>
            </a:r>
            <a:r>
              <a:rPr lang="ru-RU" dirty="0"/>
              <a:t> </a:t>
            </a:r>
            <a:r>
              <a:rPr lang="ru-RU" dirty="0" err="1" smtClean="0"/>
              <a:t>Schematics</a:t>
            </a:r>
            <a:r>
              <a:rPr lang="ru-RU" dirty="0" smtClean="0"/>
              <a:t>- Дополнительный </a:t>
            </a:r>
            <a:r>
              <a:rPr lang="ru-RU" dirty="0"/>
              <a:t>модуль к настольным продуктам </a:t>
            </a:r>
            <a:r>
              <a:rPr lang="ru-RU" dirty="0" err="1"/>
              <a:t>ArcGIS</a:t>
            </a:r>
            <a:r>
              <a:rPr lang="ru-RU" dirty="0"/>
              <a:t>, позволяющий автоматически генерировать, визуализировать и управлять схемами и диаграммами, построенными на основе сетей, хранящихся в базе </a:t>
            </a:r>
            <a:r>
              <a:rPr lang="ru-RU" dirty="0" err="1"/>
              <a:t>геоданных</a:t>
            </a:r>
            <a:r>
              <a:rPr lang="ru-RU" dirty="0"/>
              <a:t>. В </a:t>
            </a:r>
            <a:r>
              <a:rPr lang="ru-RU" dirty="0" err="1"/>
              <a:t>ArcGIS</a:t>
            </a:r>
            <a:r>
              <a:rPr lang="ru-RU" dirty="0"/>
              <a:t> </a:t>
            </a:r>
            <a:r>
              <a:rPr lang="ru-RU" dirty="0" err="1"/>
              <a:t>Schematics</a:t>
            </a:r>
            <a:r>
              <a:rPr lang="ru-RU" dirty="0"/>
              <a:t> возможен просмотр и выполнение операций с любой сетью в географическом и схематическом аспектах.</a:t>
            </a:r>
          </a:p>
          <a:p>
            <a:endParaRPr lang="kk-KZ" dirty="0" smtClean="0"/>
          </a:p>
          <a:p>
            <a:r>
              <a:rPr lang="ru-RU" dirty="0" err="1"/>
              <a:t>ArcGIS</a:t>
            </a:r>
            <a:r>
              <a:rPr lang="ru-RU" dirty="0"/>
              <a:t> </a:t>
            </a:r>
            <a:r>
              <a:rPr lang="ru-RU" dirty="0" err="1"/>
              <a:t>Crime</a:t>
            </a:r>
            <a:r>
              <a:rPr lang="ru-RU" dirty="0"/>
              <a:t> </a:t>
            </a:r>
            <a:r>
              <a:rPr lang="ru-RU" dirty="0" err="1" smtClean="0"/>
              <a:t>Analyst</a:t>
            </a:r>
            <a:r>
              <a:rPr lang="ru-RU" dirty="0" smtClean="0"/>
              <a:t>- модуль </a:t>
            </a:r>
            <a:r>
              <a:rPr lang="ru-RU" dirty="0"/>
              <a:t>для </a:t>
            </a:r>
            <a:r>
              <a:rPr lang="ru-RU" dirty="0" err="1"/>
              <a:t>ArcGIS</a:t>
            </a:r>
            <a:r>
              <a:rPr lang="ru-RU" dirty="0"/>
              <a:t>, позволяющий решать задачи в области общественной безопасности. Он обеспечивает выявление подозрительных инцидентов, которые могут потребовать дальнейшего расследования, поддержку шаблонов и анализ тенденций по нескольким административно-территориальным единицам, интеграцию разнообразных источников данных правоохранительных органов для более глубокого анализа, предоставление инструментов и методов для определения серийных преступлений и их прогнозирования в будущем.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630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331" y="368490"/>
            <a:ext cx="10863618" cy="6127844"/>
          </a:xfrm>
        </p:spPr>
        <p:txBody>
          <a:bodyPr/>
          <a:lstStyle/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3702" y="368490"/>
            <a:ext cx="5486399" cy="655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3200" b="1" dirty="0" smtClean="0"/>
              <a:t>Этапы </a:t>
            </a:r>
            <a:r>
              <a:rPr lang="ru-RU" sz="3200" b="1" dirty="0"/>
              <a:t>создания ГИС</a:t>
            </a:r>
            <a:r>
              <a:rPr lang="ru-RU" sz="3200" b="1" dirty="0" smtClean="0"/>
              <a:t>: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>
            <a:off x="6086902" y="1023582"/>
            <a:ext cx="0" cy="247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1337480" y="1256445"/>
            <a:ext cx="9635320" cy="6550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предпроектные</a:t>
            </a:r>
            <a:r>
              <a:rPr lang="ru-RU" dirty="0">
                <a:solidFill>
                  <a:schemeClr val="tx1"/>
                </a:solidFill>
              </a:rPr>
              <a:t> исследования,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изучение требований пользователя и функциональные возможности используемого ПО,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084623" y="4414620"/>
            <a:ext cx="1" cy="436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084624" y="3775877"/>
            <a:ext cx="2" cy="201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84624" y="2811715"/>
            <a:ext cx="2275" cy="265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086899" y="1905563"/>
            <a:ext cx="2" cy="233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337480" y="2158902"/>
            <a:ext cx="9635320" cy="6550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технико-экономическое </a:t>
            </a:r>
            <a:r>
              <a:rPr lang="ru-RU" dirty="0">
                <a:solidFill>
                  <a:schemeClr val="tx1"/>
                </a:solidFill>
              </a:rPr>
              <a:t>обоснование (ТЭО)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7480" y="3064630"/>
            <a:ext cx="9635320" cy="6550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оценка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рентабельности</a:t>
            </a:r>
            <a:r>
              <a:rPr lang="ru-RU" dirty="0"/>
              <a:t>,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78422" y="5864271"/>
            <a:ext cx="9635320" cy="6550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внедрение ГИС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  <a:r>
              <a:rPr lang="ru-RU" dirty="0">
                <a:solidFill>
                  <a:schemeClr val="tx1"/>
                </a:solidFill>
              </a:rPr>
              <a:t>эксплуатация и обслуживание ГИС</a:t>
            </a:r>
            <a:r>
              <a:rPr lang="ru-RU" dirty="0"/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71597" y="4836846"/>
            <a:ext cx="9635320" cy="6550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тестирование ГИС на небольшом территориальном фрагменте или тестовом участке или создание опытного образца,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64774" y="3948891"/>
            <a:ext cx="9635320" cy="6550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системное проектирование ГИС, включая стадию пилот-проекта, разработку ГИС;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082348" y="5473319"/>
            <a:ext cx="2275" cy="388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232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chemeClr val="tx1"/>
                </a:solidFill>
              </a:rPr>
              <a:t>Классификация ГИС </a:t>
            </a:r>
            <a:r>
              <a:rPr lang="ru-RU" b="1" dirty="0" smtClean="0">
                <a:solidFill>
                  <a:schemeClr val="tx1"/>
                </a:solidFill>
              </a:rPr>
              <a:t>по функциональным возможностям: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874" y="180688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полнофункциональные </a:t>
            </a:r>
            <a:r>
              <a:rPr lang="ru-RU" dirty="0"/>
              <a:t>ГИС общего назначения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специализированные </a:t>
            </a:r>
            <a:r>
              <a:rPr lang="ru-RU" dirty="0"/>
              <a:t>ГИС, ориентированные на решение конкретной задачи в какой либо предметной области;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информационно-справочные </a:t>
            </a:r>
            <a:r>
              <a:rPr lang="ru-RU" dirty="0"/>
              <a:t>системы для домашнего и информационно-справочного пользования. Функциональные возможности ГИС определяются также архитектурным принципом их построения: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закрытые системы не имеют возможностей расширения, они способны выполнять только тот набор функций, который однозначно определен на момент покупки; - открытые системы отличаются легкостью приспособления, возможностями расширения, так как могут быть достроены самим пользователем при помощи специального аппарата (встроенных языков программирования).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481439" y="1782787"/>
            <a:ext cx="407727" cy="34282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97147" y="2515704"/>
            <a:ext cx="407727" cy="34282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00061" y="3335627"/>
            <a:ext cx="407727" cy="34282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81438" y="4387274"/>
            <a:ext cx="407727" cy="34282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729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ГИС по </a:t>
            </a:r>
            <a:r>
              <a:rPr lang="ru-RU" dirty="0"/>
              <a:t>пространственному (территориальному) охвату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dirty="0" smtClean="0"/>
          </a:p>
          <a:p>
            <a:endParaRPr lang="kk-KZ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0403" y="1750065"/>
            <a:ext cx="3016155" cy="5732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глобальные (планетарные)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0388" y="1749425"/>
            <a:ext cx="2793810" cy="5732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общенациональные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08028" y="1708482"/>
            <a:ext cx="2888776" cy="5732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региональные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90634" y="1708482"/>
            <a:ext cx="2790963" cy="5732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локальные</a:t>
            </a:r>
            <a:r>
              <a:rPr lang="ru-RU" dirty="0"/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696" y="2948888"/>
            <a:ext cx="4994226" cy="3177526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 rot="1954983">
            <a:off x="2011535" y="2445946"/>
            <a:ext cx="968991" cy="37962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4574" y="2931049"/>
            <a:ext cx="5344460" cy="3195365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8543793">
            <a:off x="9547451" y="2416555"/>
            <a:ext cx="968991" cy="37962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39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проблемно-тематической ориентации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516" y="1415329"/>
            <a:ext cx="3016155" cy="5732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общегеографические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97071" y="1404085"/>
            <a:ext cx="3016155" cy="5732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экологические и </a:t>
            </a:r>
            <a:r>
              <a:rPr lang="ru-RU" b="1" dirty="0" err="1">
                <a:solidFill>
                  <a:schemeClr val="tx1"/>
                </a:solidFill>
              </a:rPr>
              <a:t>природопользовательские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89426" y="1404085"/>
            <a:ext cx="5306705" cy="5732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отраслевые (водных ресурсов, лесопользования, геологические, туризма и т. д.)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26" y="2305398"/>
            <a:ext cx="3223146" cy="35038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4837" y="2343684"/>
            <a:ext cx="4367342" cy="32279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40751" y="2381364"/>
            <a:ext cx="295538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411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 способу организации географических данных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0884" y="2622538"/>
            <a:ext cx="6791230" cy="379919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06188" y="1784681"/>
            <a:ext cx="3016155" cy="5732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векторные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94328" y="1796694"/>
            <a:ext cx="3016155" cy="5732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растровые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28128" y="1784681"/>
            <a:ext cx="3016155" cy="5732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векторно-растровые ГИС</a:t>
            </a:r>
          </a:p>
        </p:txBody>
      </p:sp>
    </p:spTree>
    <p:extLst>
      <p:ext uri="{BB962C8B-B14F-4D97-AF65-F5344CB8AC3E}">
        <p14:creationId xmlns:p14="http://schemas.microsoft.com/office/powerpoint/2010/main" xmlns="" val="647824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/>
              <a:t>По функциональности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-</a:t>
            </a:r>
            <a:r>
              <a:rPr lang="ru-RU" dirty="0" smtClean="0"/>
              <a:t>полнофункциональные</a:t>
            </a:r>
          </a:p>
          <a:p>
            <a:pPr marL="0" indent="0">
              <a:buNone/>
            </a:pPr>
            <a:r>
              <a:rPr lang="kk-KZ" dirty="0" smtClean="0"/>
              <a:t>-</a:t>
            </a:r>
            <a:r>
              <a:rPr lang="ru-RU" dirty="0"/>
              <a:t>ГИС для просмотра </a:t>
            </a:r>
            <a:r>
              <a:rPr lang="ru-RU" dirty="0" smtClean="0"/>
              <a:t>данных</a:t>
            </a:r>
          </a:p>
          <a:p>
            <a:pPr marL="0" indent="0">
              <a:buNone/>
            </a:pPr>
            <a:r>
              <a:rPr lang="kk-KZ" dirty="0" smtClean="0"/>
              <a:t>-</a:t>
            </a:r>
            <a:r>
              <a:rPr lang="ru-RU" dirty="0"/>
              <a:t>ГИС для ввода и обработки </a:t>
            </a:r>
            <a:r>
              <a:rPr lang="ru-RU" dirty="0" smtClean="0"/>
              <a:t>данных</a:t>
            </a:r>
          </a:p>
          <a:p>
            <a:pPr marL="0" indent="0">
              <a:buNone/>
            </a:pPr>
            <a:r>
              <a:rPr lang="kk-KZ" dirty="0" smtClean="0"/>
              <a:t>-</a:t>
            </a:r>
            <a:r>
              <a:rPr lang="ru-RU" dirty="0"/>
              <a:t>специализированные ГИС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По предметной области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Картографические</a:t>
            </a:r>
          </a:p>
          <a:p>
            <a:pPr>
              <a:buFontTx/>
              <a:buChar char="-"/>
            </a:pPr>
            <a:r>
              <a:rPr lang="ru-RU" dirty="0" smtClean="0"/>
              <a:t>Геологические</a:t>
            </a:r>
          </a:p>
          <a:p>
            <a:pPr>
              <a:buFontTx/>
              <a:buChar char="-"/>
            </a:pPr>
            <a:r>
              <a:rPr lang="ru-RU" dirty="0" smtClean="0"/>
              <a:t>городские </a:t>
            </a:r>
            <a:r>
              <a:rPr lang="ru-RU" dirty="0"/>
              <a:t>или муниципальные </a:t>
            </a:r>
            <a:r>
              <a:rPr lang="ru-RU" dirty="0" smtClean="0"/>
              <a:t>ГИС</a:t>
            </a:r>
          </a:p>
          <a:p>
            <a:pPr marL="0" indent="0">
              <a:buNone/>
            </a:pPr>
            <a:r>
              <a:rPr lang="kk-KZ" dirty="0" smtClean="0"/>
              <a:t>- </a:t>
            </a:r>
            <a:r>
              <a:rPr lang="ru-RU" dirty="0"/>
              <a:t>природоохранные ГИС </a:t>
            </a:r>
          </a:p>
        </p:txBody>
      </p:sp>
    </p:spTree>
    <p:extLst>
      <p:ext uri="{BB962C8B-B14F-4D97-AF65-F5344CB8AC3E}">
        <p14:creationId xmlns:p14="http://schemas.microsoft.com/office/powerpoint/2010/main" xmlns="" val="236201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</a:rPr>
              <a:t>НАСТОЛЬНЫЕ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kk-KZ" sz="4000" b="1" dirty="0" smtClean="0">
                <a:solidFill>
                  <a:schemeClr val="tx1"/>
                </a:solidFill>
              </a:rPr>
              <a:t>ГИС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69414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Интеграл</Template>
  <TotalTime>141</TotalTime>
  <Words>1163</Words>
  <Application>Microsoft Office PowerPoint</Application>
  <PresentationFormat>Произвольный</PresentationFormat>
  <Paragraphs>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HDOfficeLightV0</vt:lpstr>
      <vt:lpstr>Грань</vt:lpstr>
      <vt:lpstr>ГИС</vt:lpstr>
      <vt:lpstr>Слайд 2</vt:lpstr>
      <vt:lpstr>Слайд 3</vt:lpstr>
      <vt:lpstr>Классификация ГИС по функциональным возможностям:</vt:lpstr>
      <vt:lpstr>ГИС по пространственному (территориальному) охвату</vt:lpstr>
      <vt:lpstr>По проблемно-тематической ориентации</vt:lpstr>
      <vt:lpstr>По способу организации географических данных</vt:lpstr>
      <vt:lpstr>Слайд 8</vt:lpstr>
      <vt:lpstr>Слайд 9</vt:lpstr>
      <vt:lpstr>WinGIS</vt:lpstr>
      <vt:lpstr>Atlas GIS</vt:lpstr>
      <vt:lpstr>Слайд 12</vt:lpstr>
      <vt:lpstr>Map Info Spectrum  </vt:lpstr>
      <vt:lpstr>     MapInfo PRO</vt:lpstr>
      <vt:lpstr>     MapInfo PRO</vt:lpstr>
      <vt:lpstr>ArcGIS </vt:lpstr>
      <vt:lpstr>ArcGIS позволяет выполнять следующее: </vt:lpstr>
      <vt:lpstr>ArcGIS for Desktop-Настольная геоинформационная система (ГИС) для картографирования и анализа объектов реального мира, происходящих и прогнозируемых событий и явлений.</vt:lpstr>
      <vt:lpstr> </vt:lpstr>
      <vt:lpstr>Дополнительные модули ArcGIS for Desktop: 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2020-09-25T04:44:09Z</dcterms:created>
  <dcterms:modified xsi:type="dcterms:W3CDTF">2020-09-28T16:26:42Z</dcterms:modified>
</cp:coreProperties>
</file>